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8" r:id="rId3"/>
    <p:sldId id="282" r:id="rId4"/>
    <p:sldId id="259" r:id="rId5"/>
    <p:sldId id="260" r:id="rId6"/>
    <p:sldId id="261" r:id="rId7"/>
    <p:sldId id="262" r:id="rId8"/>
    <p:sldId id="264" r:id="rId9"/>
    <p:sldId id="267" r:id="rId10"/>
    <p:sldId id="266" r:id="rId11"/>
    <p:sldId id="280" r:id="rId12"/>
    <p:sldId id="268" r:id="rId13"/>
    <p:sldId id="278" r:id="rId14"/>
    <p:sldId id="269" r:id="rId15"/>
    <p:sldId id="271" r:id="rId16"/>
    <p:sldId id="270" r:id="rId17"/>
    <p:sldId id="272" r:id="rId18"/>
    <p:sldId id="273" r:id="rId19"/>
    <p:sldId id="275" r:id="rId20"/>
    <p:sldId id="276" r:id="rId21"/>
    <p:sldId id="277" r:id="rId22"/>
    <p:sldId id="279" r:id="rId23"/>
    <p:sldId id="283" r:id="rId24"/>
    <p:sldId id="286" r:id="rId25"/>
    <p:sldId id="28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43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DFE6-77CC-4C80-A44D-4F62056AB97D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837B-173C-4109-B4D1-FC002E327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11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DFE6-77CC-4C80-A44D-4F62056AB97D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837B-173C-4109-B4D1-FC002E327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89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DFE6-77CC-4C80-A44D-4F62056AB97D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837B-173C-4109-B4D1-FC002E327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64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F7026-E79D-4DA8-B851-15635CA41A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45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DFE6-77CC-4C80-A44D-4F62056AB97D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837B-173C-4109-B4D1-FC002E327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78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DFE6-77CC-4C80-A44D-4F62056AB97D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837B-173C-4109-B4D1-FC002E327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75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DFE6-77CC-4C80-A44D-4F62056AB97D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837B-173C-4109-B4D1-FC002E327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1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DFE6-77CC-4C80-A44D-4F62056AB97D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837B-173C-4109-B4D1-FC002E327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7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DFE6-77CC-4C80-A44D-4F62056AB97D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837B-173C-4109-B4D1-FC002E327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7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DFE6-77CC-4C80-A44D-4F62056AB97D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837B-173C-4109-B4D1-FC002E327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73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DFE6-77CC-4C80-A44D-4F62056AB97D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837B-173C-4109-B4D1-FC002E327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36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DFE6-77CC-4C80-A44D-4F62056AB97D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837B-173C-4109-B4D1-FC002E327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93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2DFE6-77CC-4C80-A44D-4F62056AB97D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5837B-173C-4109-B4D1-FC002E327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88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040" y="980728"/>
            <a:ext cx="3810000" cy="5466928"/>
          </a:xfrm>
        </p:spPr>
        <p:txBody>
          <a:bodyPr/>
          <a:lstStyle/>
          <a:p>
            <a:pPr algn="r" rtl="1"/>
            <a:r>
              <a:rPr lang="fa-IR" dirty="0" smtClean="0"/>
              <a:t>دکتر بهار اله </a:t>
            </a:r>
            <a:r>
              <a:rPr lang="fa-IR" dirty="0" err="1" smtClean="0"/>
              <a:t>وردی</a:t>
            </a:r>
            <a:endParaRPr lang="fa-IR" dirty="0" smtClean="0"/>
          </a:p>
          <a:p>
            <a:pPr algn="r" rtl="1"/>
            <a:r>
              <a:rPr lang="fa-IR" dirty="0" smtClean="0"/>
              <a:t>فوق تخصص گوارش و کبد کودکان</a:t>
            </a:r>
          </a:p>
          <a:p>
            <a:pPr algn="r" rtl="1"/>
            <a:r>
              <a:rPr lang="fa-IR" dirty="0" smtClean="0"/>
              <a:t>عضو هیات علمی دانشگاه علوم پزشکی تهران</a:t>
            </a:r>
          </a:p>
          <a:p>
            <a:pPr algn="r" rtl="1"/>
            <a:r>
              <a:rPr lang="fa-IR" dirty="0" smtClean="0"/>
              <a:t>سرپرست کمیته علمی بازنگری برنامه مانا اداره سلامت کودکان وزارت بهداشت، درمان و آموزش پزشکی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6672"/>
            <a:ext cx="439864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4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7075" r="13520" b="1197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53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graphicFrame>
        <p:nvGraphicFramePr>
          <p:cNvPr id="25646" name="Group 4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0634847"/>
              </p:ext>
            </p:extLst>
          </p:nvPr>
        </p:nvGraphicFramePr>
        <p:xfrm>
          <a:off x="152399" y="228602"/>
          <a:ext cx="8839200" cy="6324597"/>
        </p:xfrm>
        <a:graphic>
          <a:graphicData uri="http://schemas.openxmlformats.org/drawingml/2006/table">
            <a:tbl>
              <a:tblPr/>
              <a:tblGrid>
                <a:gridCol w="2946400"/>
                <a:gridCol w="2946400"/>
                <a:gridCol w="2946400"/>
              </a:tblGrid>
              <a:tr h="90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Component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Old WHO 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New WHO 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9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Glucose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9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Osmolality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Chloride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Potassium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9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Citrate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224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کم آبی ندارد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" t="37007" r="16658" b="46803"/>
          <a:stretch/>
        </p:blipFill>
        <p:spPr bwMode="auto">
          <a:xfrm>
            <a:off x="-5281" y="2057400"/>
            <a:ext cx="9144000" cy="1729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12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3" t="7211" r="13520" b="1183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58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اسهال پایدار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" t="27196" r="7080" b="37821"/>
          <a:stretch/>
        </p:blipFill>
        <p:spPr bwMode="auto">
          <a:xfrm>
            <a:off x="1509" y="2133600"/>
            <a:ext cx="9142491" cy="2399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63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اسهال پایدار مقاوم به درمان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" t="66259" r="587" b="12244"/>
          <a:stretch/>
        </p:blipFill>
        <p:spPr bwMode="auto">
          <a:xfrm>
            <a:off x="-1" y="2133600"/>
            <a:ext cx="9144001" cy="175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87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خون در مدفوع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" t="62585" r="7551" b="13062"/>
          <a:stretch/>
        </p:blipFill>
        <p:spPr bwMode="auto">
          <a:xfrm>
            <a:off x="0" y="2057400"/>
            <a:ext cx="9144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81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7756" r="13520" b="1170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41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7075" r="13444" b="1183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55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5" t="7075" r="13521" b="12245"/>
          <a:stretch/>
        </p:blipFill>
        <p:spPr bwMode="auto">
          <a:xfrm>
            <a:off x="0" y="0"/>
            <a:ext cx="91502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0" t="8707" r="14132" b="1210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1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3" t="7211" r="13597" b="1183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37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7483" r="13520" b="1183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85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0" t="7482" r="3188" b="2312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0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0" t="8571" r="14056" b="1006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9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1748" name="Picture 4" descr="007 (30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17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0" t="8980" r="14056" b="1020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70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381750"/>
          </a:xfrm>
        </p:spPr>
        <p:txBody>
          <a:bodyPr/>
          <a:lstStyle/>
          <a:p>
            <a:pPr marL="0" indent="0" algn="ctr" rtl="1">
              <a:buNone/>
            </a:pPr>
            <a:r>
              <a:rPr lang="fa-IR" dirty="0" err="1" smtClean="0"/>
              <a:t>سرفصل</a:t>
            </a:r>
            <a:r>
              <a:rPr lang="fa-IR" dirty="0" smtClean="0"/>
              <a:t> مطالب</a:t>
            </a:r>
            <a:endParaRPr lang="fa-IR" dirty="0"/>
          </a:p>
          <a:p>
            <a:pPr marL="514350" indent="-514350" algn="r" rtl="1">
              <a:buFont typeface="+mj-lt"/>
              <a:buAutoNum type="arabicPeriod"/>
            </a:pPr>
            <a:r>
              <a:rPr lang="fa-IR" sz="1600" dirty="0" smtClean="0"/>
              <a:t>ارزیابی کم آبی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sz="1600" dirty="0" smtClean="0"/>
              <a:t>تصاویر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sz="1600" dirty="0" smtClean="0"/>
              <a:t>طبقه بندی کم آبی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sz="1600" dirty="0" smtClean="0"/>
              <a:t>کم آبی شدید (گروه ج )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sz="1600" dirty="0" smtClean="0"/>
              <a:t>برنامه درمانی کم آبی شدید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sz="1600" dirty="0" smtClean="0"/>
              <a:t>توصیه های تغذیه ای در اسهال حاد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sz="1600" dirty="0" smtClean="0"/>
              <a:t>اسهال </a:t>
            </a:r>
            <a:r>
              <a:rPr lang="fa-IR" sz="1600" dirty="0" err="1" smtClean="0"/>
              <a:t>وبایی</a:t>
            </a:r>
            <a:endParaRPr lang="fa-IR" sz="1600" dirty="0" smtClean="0"/>
          </a:p>
          <a:p>
            <a:pPr marL="514350" indent="-514350" algn="r" rtl="1">
              <a:buFont typeface="+mj-lt"/>
              <a:buAutoNum type="arabicPeriod"/>
            </a:pPr>
            <a:r>
              <a:rPr lang="fa-IR" sz="1600" dirty="0"/>
              <a:t>کم آبی نسبی ( گروه ب </a:t>
            </a:r>
            <a:r>
              <a:rPr lang="fa-IR" sz="1600" dirty="0" smtClean="0"/>
              <a:t>)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sz="1600" dirty="0"/>
              <a:t> برنامه درمانی کم آبی </a:t>
            </a:r>
            <a:r>
              <a:rPr lang="fa-IR" sz="1600" dirty="0" smtClean="0"/>
              <a:t>نسبی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sz="1600" dirty="0" smtClean="0"/>
              <a:t>ترکیب </a:t>
            </a:r>
            <a:r>
              <a:rPr lang="en-US" sz="1600" dirty="0"/>
              <a:t>ORS </a:t>
            </a:r>
            <a:r>
              <a:rPr lang="fa-IR" sz="1600" dirty="0"/>
              <a:t> و </a:t>
            </a:r>
            <a:r>
              <a:rPr lang="en-US" sz="1600" dirty="0"/>
              <a:t>ORS</a:t>
            </a:r>
            <a:r>
              <a:rPr lang="fa-IR" sz="1600" dirty="0"/>
              <a:t> </a:t>
            </a:r>
            <a:r>
              <a:rPr lang="fa-IR" sz="1600" dirty="0" err="1"/>
              <a:t>هیپو</a:t>
            </a:r>
            <a:r>
              <a:rPr lang="fa-IR" sz="1600" dirty="0"/>
              <a:t> </a:t>
            </a:r>
            <a:r>
              <a:rPr lang="fa-IR" sz="1600" dirty="0" err="1" smtClean="0"/>
              <a:t>اسمولار</a:t>
            </a:r>
            <a:endParaRPr lang="fa-IR" sz="1600" dirty="0" smtClean="0"/>
          </a:p>
          <a:p>
            <a:pPr marL="514350" indent="-514350" algn="r" rtl="1">
              <a:buFont typeface="+mj-lt"/>
              <a:buAutoNum type="arabicPeriod"/>
            </a:pPr>
            <a:r>
              <a:rPr lang="fa-IR" sz="1600" dirty="0"/>
              <a:t>توصیه های برگشت فوری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sz="1600" dirty="0"/>
              <a:t>فقدان کم آبی ( گروه الف</a:t>
            </a:r>
            <a:r>
              <a:rPr lang="fa-IR" sz="1600" dirty="0" smtClean="0"/>
              <a:t>)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sz="1600" dirty="0"/>
              <a:t>برنامه درمانی گروه </a:t>
            </a:r>
            <a:r>
              <a:rPr lang="fa-IR" sz="1600" dirty="0" smtClean="0"/>
              <a:t>الف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sz="1600" dirty="0" smtClean="0"/>
              <a:t>اسهال </a:t>
            </a:r>
            <a:r>
              <a:rPr lang="fa-IR" sz="1600" dirty="0"/>
              <a:t>پایدار </a:t>
            </a:r>
            <a:r>
              <a:rPr lang="fa-IR" sz="1600" dirty="0" smtClean="0"/>
              <a:t>شدید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sz="1600" dirty="0"/>
              <a:t>اسهال </a:t>
            </a:r>
            <a:r>
              <a:rPr lang="fa-IR" sz="1600" dirty="0" smtClean="0"/>
              <a:t>پایدار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sz="1600" dirty="0" smtClean="0"/>
              <a:t>درمان </a:t>
            </a:r>
            <a:r>
              <a:rPr lang="fa-IR" sz="1600" dirty="0"/>
              <a:t>اسهال پایدار </a:t>
            </a:r>
            <a:r>
              <a:rPr lang="fa-IR" sz="1600" dirty="0" smtClean="0"/>
              <a:t>شدید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sz="1600" dirty="0"/>
              <a:t>درمان </a:t>
            </a:r>
            <a:r>
              <a:rPr lang="fa-IR" sz="1600" dirty="0" smtClean="0"/>
              <a:t>و توصیه های تغذیه ای اسهال پایدار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sz="1600" dirty="0" smtClean="0"/>
              <a:t>اسهال خونی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sz="1600" dirty="0" smtClean="0"/>
              <a:t>درمان اسهال خونی</a:t>
            </a:r>
          </a:p>
          <a:p>
            <a:pPr marL="514350" indent="-514350" algn="r" rtl="1">
              <a:buFont typeface="+mj-lt"/>
              <a:buAutoNum type="arabicPeriod"/>
            </a:pPr>
            <a:endParaRPr lang="en-US" sz="1600" dirty="0"/>
          </a:p>
          <a:p>
            <a:pPr marL="514350" indent="-514350" algn="r" rtl="1">
              <a:buFont typeface="+mj-lt"/>
              <a:buAutoNum type="arabicPeriod"/>
            </a:pPr>
            <a:endParaRPr lang="fa-IR" sz="1600" dirty="0"/>
          </a:p>
          <a:p>
            <a:pPr marL="514350" indent="-514350" algn="r" rtl="1">
              <a:buFont typeface="+mj-lt"/>
              <a:buAutoNum type="arabicPeriod"/>
            </a:pPr>
            <a:endParaRPr lang="fa-IR" sz="1600" dirty="0"/>
          </a:p>
          <a:p>
            <a:pPr marL="514350" indent="-514350" algn="r" rtl="1">
              <a:buFont typeface="+mj-lt"/>
              <a:buAutoNum type="arabicPeriod"/>
            </a:pPr>
            <a:endParaRPr lang="fa-IR" sz="1600" dirty="0"/>
          </a:p>
          <a:p>
            <a:pPr marL="514350" indent="-514350" algn="r" rtl="1">
              <a:buFont typeface="+mj-lt"/>
              <a:buAutoNum type="arabicPeriod"/>
            </a:pPr>
            <a:endParaRPr lang="fa-IR" sz="1600" dirty="0"/>
          </a:p>
          <a:p>
            <a:pPr marL="514350" indent="-514350" algn="r" rtl="1">
              <a:buFont typeface="+mj-lt"/>
              <a:buAutoNum type="arabicPeriod"/>
            </a:pPr>
            <a:endParaRPr lang="fa-IR" sz="1600" dirty="0"/>
          </a:p>
          <a:p>
            <a:pPr marL="514350" indent="-514350" algn="r" rtl="1">
              <a:buFont typeface="+mj-lt"/>
              <a:buAutoNum type="arabicPeriod"/>
            </a:pPr>
            <a:endParaRPr lang="fa-IR" sz="1600" dirty="0" smtClean="0"/>
          </a:p>
          <a:p>
            <a:pPr marL="514350" indent="-514350" algn="r" rtl="1">
              <a:buFont typeface="+mj-lt"/>
              <a:buAutoNum type="arabicPeriod"/>
            </a:pPr>
            <a:endParaRPr lang="fa-IR" sz="1600" dirty="0" smtClean="0"/>
          </a:p>
          <a:p>
            <a:pPr marL="514350" indent="-514350" algn="r" rtl="1">
              <a:buFont typeface="+mj-lt"/>
              <a:buAutoNum type="arabicPeriod"/>
            </a:pPr>
            <a:endParaRPr lang="fa-IR" dirty="0" smtClean="0"/>
          </a:p>
          <a:p>
            <a:pPr marL="514350" indent="-514350" algn="r" rtl="1">
              <a:buFont typeface="+mj-lt"/>
              <a:buAutoNum type="arabicPeriod"/>
            </a:pPr>
            <a:endParaRPr lang="fa-IR" dirty="0" smtClean="0"/>
          </a:p>
          <a:p>
            <a:pPr marL="514350" indent="-514350" algn="r" rtl="1">
              <a:buFont typeface="+mj-lt"/>
              <a:buAutoNum type="arabicPeriod"/>
            </a:pPr>
            <a:endParaRPr lang="fa-IR" dirty="0" smtClean="0"/>
          </a:p>
          <a:p>
            <a:pPr marL="514350" indent="-514350" algn="r" rtl="1">
              <a:buFont typeface="+mj-lt"/>
              <a:buAutoNum type="arabicPeriod"/>
            </a:pPr>
            <a:endParaRPr lang="fa-IR" dirty="0" smtClean="0"/>
          </a:p>
        </p:txBody>
      </p:sp>
    </p:spTree>
    <p:extLst>
      <p:ext uri="{BB962C8B-B14F-4D97-AF65-F5344CB8AC3E}">
        <p14:creationId xmlns:p14="http://schemas.microsoft.com/office/powerpoint/2010/main" val="240869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8886"/>
            <a:ext cx="8229600" cy="9287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7" t="9116" r="13979" b="1020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64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60" t="9116" r="4719" b="10068"/>
          <a:stretch/>
        </p:blipFill>
        <p:spPr bwMode="auto">
          <a:xfrm>
            <a:off x="1600200" y="0"/>
            <a:ext cx="57103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31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5" t="10613" r="32118" b="10204"/>
          <a:stretch/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21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کم آبی شدید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" t="32212" r="14579" b="39802"/>
          <a:stretch/>
        </p:blipFill>
        <p:spPr bwMode="auto">
          <a:xfrm>
            <a:off x="0" y="1828801"/>
            <a:ext cx="9144000" cy="266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02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5" t="7211" r="13521" b="1238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47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کم آبی نسبی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" t="13469" r="16735" b="62994"/>
          <a:stretch/>
        </p:blipFill>
        <p:spPr bwMode="auto">
          <a:xfrm>
            <a:off x="0" y="2133600"/>
            <a:ext cx="91440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46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164</Words>
  <Application>Microsoft Office PowerPoint</Application>
  <PresentationFormat>On-screen Show (4:3)</PresentationFormat>
  <Paragraphs>61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کم آبی شدید</vt:lpstr>
      <vt:lpstr>PowerPoint Presentation</vt:lpstr>
      <vt:lpstr>کم آبی نسبی</vt:lpstr>
      <vt:lpstr>PowerPoint Presentation</vt:lpstr>
      <vt:lpstr>PowerPoint Presentation</vt:lpstr>
      <vt:lpstr>کم آبی ندارد</vt:lpstr>
      <vt:lpstr>PowerPoint Presentation</vt:lpstr>
      <vt:lpstr>اسهال پایدار</vt:lpstr>
      <vt:lpstr>اسهال پایدار مقاوم به درمان</vt:lpstr>
      <vt:lpstr>خون در مدفوع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siamak</dc:creator>
  <cp:lastModifiedBy>Fatemeh Sharifi</cp:lastModifiedBy>
  <cp:revision>22</cp:revision>
  <dcterms:created xsi:type="dcterms:W3CDTF">2021-07-02T05:41:20Z</dcterms:created>
  <dcterms:modified xsi:type="dcterms:W3CDTF">2021-07-05T03:01:35Z</dcterms:modified>
</cp:coreProperties>
</file>